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F0F24-715B-453F-82DD-E3C41D4860F4}" v="9" dt="2023-08-24T08:48:47.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t, Anna-Karin" userId="7c16f1f7-87f5-4d7b-bec5-9c2bf48e0591" providerId="ADAL" clId="{53BF0F24-715B-453F-82DD-E3C41D4860F4}"/>
    <pc:docChg chg="custSel modSld">
      <pc:chgData name="Brandt, Anna-Karin" userId="7c16f1f7-87f5-4d7b-bec5-9c2bf48e0591" providerId="ADAL" clId="{53BF0F24-715B-453F-82DD-E3C41D4860F4}" dt="2023-08-26T13:44:08.348" v="4" actId="790"/>
      <pc:docMkLst>
        <pc:docMk/>
      </pc:docMkLst>
      <pc:sldChg chg="modSp mod">
        <pc:chgData name="Brandt, Anna-Karin" userId="7c16f1f7-87f5-4d7b-bec5-9c2bf48e0591" providerId="ADAL" clId="{53BF0F24-715B-453F-82DD-E3C41D4860F4}" dt="2023-08-26T13:44:08.348" v="4" actId="790"/>
        <pc:sldMkLst>
          <pc:docMk/>
          <pc:sldMk cId="3265308826" sldId="256"/>
        </pc:sldMkLst>
        <pc:spChg chg="mod">
          <ac:chgData name="Brandt, Anna-Karin" userId="7c16f1f7-87f5-4d7b-bec5-9c2bf48e0591" providerId="ADAL" clId="{53BF0F24-715B-453F-82DD-E3C41D4860F4}" dt="2023-08-26T13:44:08.328" v="0" actId="790"/>
          <ac:spMkLst>
            <pc:docMk/>
            <pc:sldMk cId="3265308826" sldId="256"/>
            <ac:spMk id="2" creationId="{FD1A9D06-B3E4-D2AE-C66A-E777079D3E19}"/>
          </ac:spMkLst>
        </pc:spChg>
        <pc:spChg chg="mod">
          <ac:chgData name="Brandt, Anna-Karin" userId="7c16f1f7-87f5-4d7b-bec5-9c2bf48e0591" providerId="ADAL" clId="{53BF0F24-715B-453F-82DD-E3C41D4860F4}" dt="2023-08-26T13:44:08.328" v="1" actId="790"/>
          <ac:spMkLst>
            <pc:docMk/>
            <pc:sldMk cId="3265308826" sldId="256"/>
            <ac:spMk id="3" creationId="{C2262B13-FFC9-9420-BD4E-00CA837C31CA}"/>
          </ac:spMkLst>
        </pc:spChg>
        <pc:spChg chg="mod">
          <ac:chgData name="Brandt, Anna-Karin" userId="7c16f1f7-87f5-4d7b-bec5-9c2bf48e0591" providerId="ADAL" clId="{53BF0F24-715B-453F-82DD-E3C41D4860F4}" dt="2023-08-26T13:44:08.348" v="2" actId="790"/>
          <ac:spMkLst>
            <pc:docMk/>
            <pc:sldMk cId="3265308826" sldId="256"/>
            <ac:spMk id="14" creationId="{B64AD742-6CD8-A99D-B5C6-AE9E43790414}"/>
          </ac:spMkLst>
        </pc:spChg>
        <pc:spChg chg="mod">
          <ac:chgData name="Brandt, Anna-Karin" userId="7c16f1f7-87f5-4d7b-bec5-9c2bf48e0591" providerId="ADAL" clId="{53BF0F24-715B-453F-82DD-E3C41D4860F4}" dt="2023-08-26T13:44:08.348" v="2" actId="790"/>
          <ac:spMkLst>
            <pc:docMk/>
            <pc:sldMk cId="3265308826" sldId="256"/>
            <ac:spMk id="21" creationId="{EA0DED24-C9B9-0908-8840-9620D2107237}"/>
          </ac:spMkLst>
        </pc:spChg>
        <pc:spChg chg="mod">
          <ac:chgData name="Brandt, Anna-Karin" userId="7c16f1f7-87f5-4d7b-bec5-9c2bf48e0591" providerId="ADAL" clId="{53BF0F24-715B-453F-82DD-E3C41D4860F4}" dt="2023-08-26T13:44:08.348" v="2" actId="790"/>
          <ac:spMkLst>
            <pc:docMk/>
            <pc:sldMk cId="3265308826" sldId="256"/>
            <ac:spMk id="23" creationId="{C12827A3-AF7D-120D-8AE2-DF9915E01C71}"/>
          </ac:spMkLst>
        </pc:spChg>
        <pc:spChg chg="mod">
          <ac:chgData name="Brandt, Anna-Karin" userId="7c16f1f7-87f5-4d7b-bec5-9c2bf48e0591" providerId="ADAL" clId="{53BF0F24-715B-453F-82DD-E3C41D4860F4}" dt="2023-08-26T13:44:08.348" v="2" actId="790"/>
          <ac:spMkLst>
            <pc:docMk/>
            <pc:sldMk cId="3265308826" sldId="256"/>
            <ac:spMk id="25" creationId="{693825C9-5D77-1D9B-21AF-97480489C64F}"/>
          </ac:spMkLst>
        </pc:spChg>
        <pc:spChg chg="mod">
          <ac:chgData name="Brandt, Anna-Karin" userId="7c16f1f7-87f5-4d7b-bec5-9c2bf48e0591" providerId="ADAL" clId="{53BF0F24-715B-453F-82DD-E3C41D4860F4}" dt="2023-08-26T13:44:08.348" v="2" actId="790"/>
          <ac:spMkLst>
            <pc:docMk/>
            <pc:sldMk cId="3265308826" sldId="256"/>
            <ac:spMk id="26" creationId="{4281D0CB-37AF-A03B-CB59-5DAA9C27E334}"/>
          </ac:spMkLst>
        </pc:spChg>
        <pc:spChg chg="mod">
          <ac:chgData name="Brandt, Anna-Karin" userId="7c16f1f7-87f5-4d7b-bec5-9c2bf48e0591" providerId="ADAL" clId="{53BF0F24-715B-453F-82DD-E3C41D4860F4}" dt="2023-08-26T13:44:08.348" v="3" actId="790"/>
          <ac:spMkLst>
            <pc:docMk/>
            <pc:sldMk cId="3265308826" sldId="256"/>
            <ac:spMk id="28" creationId="{37963370-FEE8-06DC-64BE-F14880ECC1F5}"/>
          </ac:spMkLst>
        </pc:spChg>
        <pc:spChg chg="mod">
          <ac:chgData name="Brandt, Anna-Karin" userId="7c16f1f7-87f5-4d7b-bec5-9c2bf48e0591" providerId="ADAL" clId="{53BF0F24-715B-453F-82DD-E3C41D4860F4}" dt="2023-08-26T13:44:08.348" v="4" actId="790"/>
          <ac:spMkLst>
            <pc:docMk/>
            <pc:sldMk cId="3265308826" sldId="256"/>
            <ac:spMk id="32" creationId="{24486551-F1AE-AB47-561F-37CBA84FAED0}"/>
          </ac:spMkLst>
        </pc:spChg>
        <pc:spChg chg="mod">
          <ac:chgData name="Brandt, Anna-Karin" userId="7c16f1f7-87f5-4d7b-bec5-9c2bf48e0591" providerId="ADAL" clId="{53BF0F24-715B-453F-82DD-E3C41D4860F4}" dt="2023-08-26T13:44:08.348" v="4" actId="790"/>
          <ac:spMkLst>
            <pc:docMk/>
            <pc:sldMk cId="3265308826" sldId="256"/>
            <ac:spMk id="33" creationId="{7473F612-F35E-5434-0518-794796FD05CD}"/>
          </ac:spMkLst>
        </pc:spChg>
        <pc:spChg chg="mod">
          <ac:chgData name="Brandt, Anna-Karin" userId="7c16f1f7-87f5-4d7b-bec5-9c2bf48e0591" providerId="ADAL" clId="{53BF0F24-715B-453F-82DD-E3C41D4860F4}" dt="2023-08-26T13:44:08.348" v="4" actId="790"/>
          <ac:spMkLst>
            <pc:docMk/>
            <pc:sldMk cId="3265308826" sldId="256"/>
            <ac:spMk id="34" creationId="{7D0E45A8-931E-CBAC-9BA5-159D7A1626D2}"/>
          </ac:spMkLst>
        </pc:spChg>
        <pc:spChg chg="mod">
          <ac:chgData name="Brandt, Anna-Karin" userId="7c16f1f7-87f5-4d7b-bec5-9c2bf48e0591" providerId="ADAL" clId="{53BF0F24-715B-453F-82DD-E3C41D4860F4}" dt="2023-08-26T13:44:08.348" v="4" actId="790"/>
          <ac:spMkLst>
            <pc:docMk/>
            <pc:sldMk cId="3265308826" sldId="256"/>
            <ac:spMk id="35" creationId="{9197CDA8-2A6C-D8E1-8E67-CDBC67ED88ED}"/>
          </ac:spMkLst>
        </pc:spChg>
        <pc:spChg chg="mod">
          <ac:chgData name="Brandt, Anna-Karin" userId="7c16f1f7-87f5-4d7b-bec5-9c2bf48e0591" providerId="ADAL" clId="{53BF0F24-715B-453F-82DD-E3C41D4860F4}" dt="2023-08-26T13:44:08.348" v="4" actId="790"/>
          <ac:spMkLst>
            <pc:docMk/>
            <pc:sldMk cId="3265308826" sldId="256"/>
            <ac:spMk id="46" creationId="{084374E9-74BB-3701-C763-377EA7C05B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403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F0CF4D2-1A01-4364-9886-ADF2463ECBFA}"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28874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797042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29720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63818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64547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2711612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654805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285690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44137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0CF4D2-1A01-4364-9886-ADF2463ECBFA}"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80053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0CF4D2-1A01-4364-9886-ADF2463ECBFA}"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177134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0CF4D2-1A01-4364-9886-ADF2463ECBFA}" type="datetimeFigureOut">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93452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0CF4D2-1A01-4364-9886-ADF2463ECBFA}"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118736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CF4D2-1A01-4364-9886-ADF2463ECBFA}" type="datetimeFigureOut">
              <a:rPr lang="en-US" smtClean="0"/>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372682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0CF4D2-1A01-4364-9886-ADF2463ECBFA}"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96841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0CF4D2-1A01-4364-9886-ADF2463ECBFA}"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9CB5D-227C-48F8-AB74-8A04508B7EC3}" type="slidenum">
              <a:rPr lang="en-US" smtClean="0"/>
              <a:t>‹#›</a:t>
            </a:fld>
            <a:endParaRPr lang="en-US"/>
          </a:p>
        </p:txBody>
      </p:sp>
    </p:spTree>
    <p:extLst>
      <p:ext uri="{BB962C8B-B14F-4D97-AF65-F5344CB8AC3E}">
        <p14:creationId xmlns:p14="http://schemas.microsoft.com/office/powerpoint/2010/main" val="135789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F0CF4D2-1A01-4364-9886-ADF2463ECBFA}" type="datetimeFigureOut">
              <a:rPr lang="en-US" smtClean="0"/>
              <a:t>8/23/2023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199CB5D-227C-48F8-AB74-8A04508B7EC3}" type="slidenum">
              <a:rPr lang="en-US" smtClean="0"/>
              <a:t>‹#›</a:t>
            </a:fld>
            <a:endParaRPr lang="en-US"/>
          </a:p>
        </p:txBody>
      </p:sp>
    </p:spTree>
    <p:extLst>
      <p:ext uri="{BB962C8B-B14F-4D97-AF65-F5344CB8AC3E}">
        <p14:creationId xmlns:p14="http://schemas.microsoft.com/office/powerpoint/2010/main" val="30017670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jorn.bettner@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1A9D06-B3E4-D2AE-C66A-E777079D3E19}"/>
              </a:ext>
            </a:extLst>
          </p:cNvPr>
          <p:cNvSpPr>
            <a:spLocks noGrp="1"/>
          </p:cNvSpPr>
          <p:nvPr>
            <p:ph type="ctrTitle"/>
          </p:nvPr>
        </p:nvSpPr>
        <p:spPr>
          <a:xfrm>
            <a:off x="662699" y="957134"/>
            <a:ext cx="4781147" cy="5443666"/>
          </a:xfrm>
        </p:spPr>
        <p:txBody>
          <a:bodyPr vert="horz" lIns="91440" tIns="45720" rIns="91440" bIns="45720" rtlCol="0" anchor="t" anchorCtr="0">
            <a:normAutofit/>
          </a:bodyPr>
          <a:lstStyle/>
          <a:p>
            <a:pPr algn="ctr"/>
            <a:r>
              <a:rPr lang="sv-SE" sz="2000" b="1" cap="none" dirty="0">
                <a:latin typeface="Calibri" panose="020F0502020204030204" pitchFamily="34" charset="0"/>
                <a:cs typeface="Calibri" panose="020F0502020204030204" pitchFamily="34" charset="0"/>
              </a:rPr>
              <a:t>Region </a:t>
            </a:r>
            <a:r>
              <a:rPr lang="sv-SE" sz="2000" b="1" cap="none" dirty="0" err="1">
                <a:latin typeface="Calibri" panose="020F0502020204030204" pitchFamily="34" charset="0"/>
                <a:cs typeface="Calibri" panose="020F0502020204030204" pitchFamily="34" charset="0"/>
              </a:rPr>
              <a:t>GävleDala</a:t>
            </a:r>
            <a:r>
              <a:rPr lang="sv-SE" sz="2000" b="1" cap="none" dirty="0">
                <a:latin typeface="Calibri" panose="020F0502020204030204" pitchFamily="34" charset="0"/>
                <a:cs typeface="Calibri" panose="020F0502020204030204" pitchFamily="34" charset="0"/>
              </a:rPr>
              <a:t> &amp; Region Väst bjuder in till Höstkonferens 13-14 Okt i Mora</a:t>
            </a:r>
            <a:br>
              <a:rPr lang="sv-SE" sz="2000" cap="none" dirty="0"/>
            </a:br>
            <a:br>
              <a:rPr lang="sv-SE" sz="2000" cap="none"/>
            </a:br>
            <a:r>
              <a:rPr lang="sv-SE" sz="1600" cap="none">
                <a:latin typeface="Calibri" panose="020F0502020204030204" pitchFamily="34" charset="0"/>
                <a:ea typeface="Calibri" panose="020F0502020204030204" pitchFamily="34" charset="0"/>
                <a:cs typeface="Times New Roman" panose="02020603050405020304" pitchFamily="18" charset="0"/>
              </a:rPr>
              <a:t>Detta är första gången det hålls regionala rikstäckande konferenser inom skidskytteförbundet, och ska ses i skenet av att skidskytteförbundet är så framgångsrikt och växande och nu behöver utveckla bärkraftiga och hållbara regionala organisationer</a:t>
            </a:r>
            <a:br>
              <a:rPr lang="sv-SE" sz="1600" cap="none">
                <a:latin typeface="Calibri" panose="020F0502020204030204" pitchFamily="34" charset="0"/>
                <a:ea typeface="Calibri" panose="020F0502020204030204" pitchFamily="34" charset="0"/>
                <a:cs typeface="Times New Roman" panose="02020603050405020304" pitchFamily="18" charset="0"/>
              </a:rPr>
            </a:b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Konferensen är kostnadsfri, subventionerad av SSSF och Hållbarhet är ett av ledorden inom SSSF, så samåkning bör ske och reseersättning utgår via regionsförbundet.</a:t>
            </a:r>
            <a:br>
              <a:rPr lang="sv-SE" sz="1600" cap="none">
                <a:latin typeface="Calibri" panose="020F0502020204030204" pitchFamily="34" charset="0"/>
                <a:ea typeface="Calibri" panose="020F0502020204030204" pitchFamily="34" charset="0"/>
                <a:cs typeface="Times New Roman" panose="02020603050405020304" pitchFamily="18" charset="0"/>
              </a:rPr>
            </a:b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Vi bor I tvåbäddsrum, äter och konfererar på </a:t>
            </a: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Mora Hotell</a:t>
            </a: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Strandgatan 12</a:t>
            </a: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792 30 Mora</a:t>
            </a:r>
            <a:br>
              <a:rPr lang="sv-SE" sz="1600" cap="none">
                <a:latin typeface="Calibri" panose="020F0502020204030204" pitchFamily="34" charset="0"/>
                <a:ea typeface="Calibri" panose="020F0502020204030204" pitchFamily="34" charset="0"/>
                <a:cs typeface="Times New Roman" panose="02020603050405020304" pitchFamily="18" charset="0"/>
              </a:rPr>
            </a:b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Anmälan till: </a:t>
            </a:r>
            <a:r>
              <a:rPr lang="sv-SE" sz="1600" cap="none">
                <a:latin typeface="Calibri" panose="020F0502020204030204" pitchFamily="34" charset="0"/>
                <a:ea typeface="Calibri" panose="020F0502020204030204" pitchFamily="34" charset="0"/>
                <a:cs typeface="Times New Roman" panose="02020603050405020304" pitchFamily="18" charset="0"/>
                <a:hlinkClick r:id="rId2"/>
              </a:rPr>
              <a:t>bjorn.bettner@gmail.com</a:t>
            </a:r>
            <a:r>
              <a:rPr lang="sv-SE" sz="1600" cap="none">
                <a:latin typeface="Calibri" panose="020F0502020204030204" pitchFamily="34" charset="0"/>
                <a:ea typeface="Calibri" panose="020F0502020204030204" pitchFamily="34" charset="0"/>
                <a:cs typeface="Times New Roman" panose="02020603050405020304" pitchFamily="18" charset="0"/>
              </a:rPr>
              <a:t> senast 8:e Sep</a:t>
            </a: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Ange Namn, Förening och ev. Matallergier</a:t>
            </a:r>
            <a:br>
              <a:rPr lang="sv-SE" sz="1600" cap="none">
                <a:latin typeface="Calibri" panose="020F0502020204030204" pitchFamily="34" charset="0"/>
                <a:ea typeface="Calibri" panose="020F0502020204030204" pitchFamily="34" charset="0"/>
                <a:cs typeface="Times New Roman" panose="02020603050405020304" pitchFamily="18" charset="0"/>
              </a:rPr>
            </a:br>
            <a:r>
              <a:rPr lang="sv-SE" sz="1600" cap="none">
                <a:latin typeface="Calibri" panose="020F0502020204030204" pitchFamily="34" charset="0"/>
                <a:ea typeface="Calibri" panose="020F0502020204030204" pitchFamily="34" charset="0"/>
                <a:cs typeface="Times New Roman" panose="02020603050405020304" pitchFamily="18" charset="0"/>
              </a:rPr>
              <a:t>Frågor – Björn Bettner 076-28 27 719</a:t>
            </a:r>
            <a:endParaRPr lang="sv-SE" sz="2000" cap="none" dirty="0"/>
          </a:p>
        </p:txBody>
      </p:sp>
      <p:sp>
        <p:nvSpPr>
          <p:cNvPr id="38" name="Rectangle 37">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2262B13-FFC9-9420-BD4E-00CA837C31CA}"/>
              </a:ext>
            </a:extLst>
          </p:cNvPr>
          <p:cNvSpPr>
            <a:spLocks noGrp="1"/>
          </p:cNvSpPr>
          <p:nvPr>
            <p:ph type="subTitle" idx="1"/>
          </p:nvPr>
        </p:nvSpPr>
        <p:spPr>
          <a:xfrm>
            <a:off x="6491624" y="282388"/>
            <a:ext cx="5355235" cy="6286499"/>
          </a:xfrm>
        </p:spPr>
        <p:txBody>
          <a:bodyPr vert="horz" lIns="91440" tIns="45720" rIns="91440" bIns="45720" rtlCol="0" anchor="ctr">
            <a:noAutofit/>
          </a:bodyPr>
          <a:lstStyle/>
          <a:p>
            <a:pPr>
              <a:lnSpc>
                <a:spcPct val="90000"/>
              </a:lnSpc>
            </a:pPr>
            <a:r>
              <a:rPr lang="sv-SE" sz="1200" b="1" dirty="0">
                <a:solidFill>
                  <a:schemeClr val="tx2">
                    <a:lumMod val="60000"/>
                    <a:lumOff val="40000"/>
                  </a:schemeClr>
                </a:solidFill>
                <a:latin typeface="Century Gothic" panose="020B0502020202020204" pitchFamily="34" charset="0"/>
              </a:rPr>
              <a:t>Fredag:</a:t>
            </a:r>
          </a:p>
          <a:p>
            <a:pPr>
              <a:lnSpc>
                <a:spcPct val="90000"/>
              </a:lnSpc>
            </a:pPr>
            <a:r>
              <a:rPr lang="sv-SE" sz="1200" dirty="0">
                <a:solidFill>
                  <a:schemeClr val="tx2">
                    <a:lumMod val="60000"/>
                    <a:lumOff val="40000"/>
                  </a:schemeClr>
                </a:solidFill>
                <a:latin typeface="Century Gothic" panose="020B0502020202020204" pitchFamily="34" charset="0"/>
              </a:rPr>
              <a:t>18:00 – 19:00	Välkomna – </a:t>
            </a:r>
            <a:r>
              <a:rPr lang="sv-SE" sz="1200" dirty="0" err="1">
                <a:solidFill>
                  <a:schemeClr val="tx2">
                    <a:lumMod val="60000"/>
                    <a:lumOff val="40000"/>
                  </a:schemeClr>
                </a:solidFill>
                <a:latin typeface="Century Gothic" panose="020B0502020202020204" pitchFamily="34" charset="0"/>
              </a:rPr>
              <a:t>Incheck</a:t>
            </a:r>
            <a:r>
              <a:rPr lang="sv-SE" sz="1200" dirty="0">
                <a:solidFill>
                  <a:schemeClr val="tx2">
                    <a:lumMod val="60000"/>
                    <a:lumOff val="40000"/>
                  </a:schemeClr>
                </a:solidFill>
                <a:latin typeface="Century Gothic" panose="020B0502020202020204" pitchFamily="34" charset="0"/>
              </a:rPr>
              <a:t> och Middag</a:t>
            </a:r>
          </a:p>
          <a:p>
            <a:pPr>
              <a:lnSpc>
                <a:spcPct val="90000"/>
              </a:lnSpc>
            </a:pPr>
            <a:r>
              <a:rPr lang="sv-SE" sz="1200" dirty="0">
                <a:solidFill>
                  <a:schemeClr val="tx2">
                    <a:lumMod val="60000"/>
                    <a:lumOff val="40000"/>
                  </a:schemeClr>
                </a:solidFill>
                <a:latin typeface="Century Gothic" panose="020B0502020202020204" pitchFamily="34" charset="0"/>
              </a:rPr>
              <a:t>19:00 -  20:00	Info Mora NIU-kravnivå, tips – Per Brandt</a:t>
            </a:r>
          </a:p>
          <a:p>
            <a:pPr>
              <a:lnSpc>
                <a:spcPct val="90000"/>
              </a:lnSpc>
            </a:pPr>
            <a:r>
              <a:rPr lang="sv-SE" sz="1200" dirty="0">
                <a:solidFill>
                  <a:schemeClr val="tx2">
                    <a:lumMod val="60000"/>
                    <a:lumOff val="40000"/>
                  </a:schemeClr>
                </a:solidFill>
                <a:latin typeface="Century Gothic" panose="020B0502020202020204" pitchFamily="34" charset="0"/>
              </a:rPr>
              <a:t>20:00 – 21:00	Info J-landslag, Info konsulenter – Emelie </a:t>
            </a:r>
            <a:r>
              <a:rPr lang="sv-SE" sz="1200" dirty="0" err="1">
                <a:solidFill>
                  <a:schemeClr val="tx2">
                    <a:lumMod val="60000"/>
                    <a:lumOff val="40000"/>
                  </a:schemeClr>
                </a:solidFill>
                <a:latin typeface="Century Gothic" panose="020B0502020202020204" pitchFamily="34" charset="0"/>
              </a:rPr>
              <a:t>Walheim</a:t>
            </a:r>
            <a:endParaRPr lang="sv-SE" sz="1200" dirty="0">
              <a:solidFill>
                <a:schemeClr val="tx2">
                  <a:lumMod val="60000"/>
                  <a:lumOff val="40000"/>
                </a:schemeClr>
              </a:solidFill>
              <a:latin typeface="Century Gothic" panose="020B0502020202020204" pitchFamily="34" charset="0"/>
            </a:endParaRPr>
          </a:p>
          <a:p>
            <a:pPr>
              <a:lnSpc>
                <a:spcPct val="90000"/>
              </a:lnSpc>
            </a:pPr>
            <a:r>
              <a:rPr lang="sv-SE" sz="1200" dirty="0">
                <a:solidFill>
                  <a:schemeClr val="tx2">
                    <a:lumMod val="60000"/>
                    <a:lumOff val="40000"/>
                  </a:schemeClr>
                </a:solidFill>
                <a:latin typeface="Century Gothic" panose="020B0502020202020204" pitchFamily="34" charset="0"/>
              </a:rPr>
              <a:t>21:00			Mysmingel</a:t>
            </a:r>
          </a:p>
          <a:p>
            <a:pPr>
              <a:lnSpc>
                <a:spcPct val="90000"/>
              </a:lnSpc>
            </a:pPr>
            <a:endParaRPr lang="sv-SE" sz="1200" dirty="0">
              <a:solidFill>
                <a:schemeClr val="tx2">
                  <a:lumMod val="60000"/>
                  <a:lumOff val="40000"/>
                </a:schemeClr>
              </a:solidFill>
              <a:latin typeface="Century Gothic" panose="020B0502020202020204" pitchFamily="34" charset="0"/>
            </a:endParaRPr>
          </a:p>
          <a:p>
            <a:pPr>
              <a:lnSpc>
                <a:spcPct val="90000"/>
              </a:lnSpc>
            </a:pPr>
            <a:r>
              <a:rPr lang="sv-SE" sz="1200" b="1" dirty="0">
                <a:solidFill>
                  <a:schemeClr val="tx2">
                    <a:lumMod val="60000"/>
                    <a:lumOff val="40000"/>
                  </a:schemeClr>
                </a:solidFill>
                <a:latin typeface="Century Gothic" panose="020B0502020202020204" pitchFamily="34" charset="0"/>
              </a:rPr>
              <a:t>Lördag:</a:t>
            </a:r>
          </a:p>
          <a:p>
            <a:pPr>
              <a:lnSpc>
                <a:spcPct val="90000"/>
              </a:lnSpc>
            </a:pPr>
            <a:r>
              <a:rPr lang="sv-SE" sz="1200" dirty="0">
                <a:solidFill>
                  <a:schemeClr val="tx2">
                    <a:lumMod val="60000"/>
                    <a:lumOff val="40000"/>
                  </a:schemeClr>
                </a:solidFill>
                <a:latin typeface="Century Gothic" panose="020B0502020202020204" pitchFamily="34" charset="0"/>
              </a:rPr>
              <a:t>08:00 – 08:45	Frukost</a:t>
            </a:r>
          </a:p>
          <a:p>
            <a:pPr>
              <a:lnSpc>
                <a:spcPct val="90000"/>
              </a:lnSpc>
            </a:pPr>
            <a:r>
              <a:rPr lang="sv-SE" sz="1200" dirty="0">
                <a:solidFill>
                  <a:schemeClr val="tx2">
                    <a:lumMod val="60000"/>
                    <a:lumOff val="40000"/>
                  </a:schemeClr>
                </a:solidFill>
                <a:latin typeface="Century Gothic" panose="020B0502020202020204" pitchFamily="34" charset="0"/>
              </a:rPr>
              <a:t>08:45 – 09:45	Regional organisation ur ett 5-årsperspektiv - 				Grupparbete</a:t>
            </a:r>
          </a:p>
          <a:p>
            <a:pPr>
              <a:lnSpc>
                <a:spcPct val="90000"/>
              </a:lnSpc>
            </a:pPr>
            <a:r>
              <a:rPr lang="sv-SE" sz="1200" dirty="0">
                <a:solidFill>
                  <a:schemeClr val="tx2">
                    <a:lumMod val="60000"/>
                    <a:lumOff val="40000"/>
                  </a:schemeClr>
                </a:solidFill>
                <a:latin typeface="Century Gothic" panose="020B0502020202020204" pitchFamily="34" charset="0"/>
              </a:rPr>
              <a:t>09:45 – 10:15	Lättare fika</a:t>
            </a:r>
          </a:p>
          <a:p>
            <a:pPr>
              <a:lnSpc>
                <a:spcPct val="90000"/>
              </a:lnSpc>
            </a:pPr>
            <a:r>
              <a:rPr lang="sv-SE" sz="1200" dirty="0">
                <a:solidFill>
                  <a:schemeClr val="tx2">
                    <a:lumMod val="60000"/>
                    <a:lumOff val="40000"/>
                  </a:schemeClr>
                </a:solidFill>
                <a:latin typeface="Century Gothic" panose="020B0502020202020204" pitchFamily="34" charset="0"/>
              </a:rPr>
              <a:t>10:15 – 11:15	Evenemang &amp;Tävlingar – Nationellt/ Regionalt</a:t>
            </a:r>
          </a:p>
          <a:p>
            <a:pPr>
              <a:lnSpc>
                <a:spcPct val="90000"/>
              </a:lnSpc>
            </a:pPr>
            <a:r>
              <a:rPr lang="sv-SE" sz="1200" dirty="0">
                <a:solidFill>
                  <a:schemeClr val="tx2">
                    <a:lumMod val="60000"/>
                    <a:lumOff val="40000"/>
                  </a:schemeClr>
                </a:solidFill>
                <a:latin typeface="Century Gothic" panose="020B0502020202020204" pitchFamily="34" charset="0"/>
              </a:rPr>
              <a:t>                        	Sommartävlingar, Event, Lönsamhet</a:t>
            </a:r>
          </a:p>
          <a:p>
            <a:pPr>
              <a:lnSpc>
                <a:spcPct val="90000"/>
              </a:lnSpc>
            </a:pPr>
            <a:r>
              <a:rPr lang="sv-SE" sz="1200" dirty="0">
                <a:solidFill>
                  <a:schemeClr val="tx2">
                    <a:lumMod val="60000"/>
                    <a:lumOff val="40000"/>
                  </a:schemeClr>
                </a:solidFill>
                <a:latin typeface="Century Gothic" panose="020B0502020202020204" pitchFamily="34" charset="0"/>
              </a:rPr>
              <a:t>11:15 – 12:00	Öppet forum </a:t>
            </a:r>
          </a:p>
          <a:p>
            <a:pPr>
              <a:lnSpc>
                <a:spcPct val="90000"/>
              </a:lnSpc>
            </a:pPr>
            <a:r>
              <a:rPr lang="sv-SE" sz="1200" dirty="0">
                <a:solidFill>
                  <a:schemeClr val="tx2">
                    <a:lumMod val="60000"/>
                    <a:lumOff val="40000"/>
                  </a:schemeClr>
                </a:solidFill>
                <a:latin typeface="Century Gothic" panose="020B0502020202020204" pitchFamily="34" charset="0"/>
              </a:rPr>
              <a:t>12:00 – 13:00	Lunch- Utcheckning</a:t>
            </a:r>
          </a:p>
          <a:p>
            <a:pPr>
              <a:lnSpc>
                <a:spcPct val="90000"/>
              </a:lnSpc>
            </a:pPr>
            <a:r>
              <a:rPr lang="sv-SE" sz="1200" dirty="0">
                <a:solidFill>
                  <a:schemeClr val="tx2">
                    <a:lumMod val="60000"/>
                    <a:lumOff val="40000"/>
                  </a:schemeClr>
                </a:solidFill>
                <a:latin typeface="Century Gothic" panose="020B0502020202020204" pitchFamily="34" charset="0"/>
              </a:rPr>
              <a:t>13:00 – 16:00	Info SSSF</a:t>
            </a:r>
          </a:p>
          <a:p>
            <a:pPr>
              <a:lnSpc>
                <a:spcPct val="90000"/>
              </a:lnSpc>
            </a:pPr>
            <a:r>
              <a:rPr lang="sv-SE" sz="1000" dirty="0">
                <a:solidFill>
                  <a:schemeClr val="tx2">
                    <a:lumMod val="60000"/>
                    <a:lumOff val="40000"/>
                  </a:schemeClr>
                </a:solidFill>
                <a:latin typeface="Century Gothic" panose="020B0502020202020204" pitchFamily="34" charset="0"/>
              </a:rPr>
              <a:t>	13:00-13:15 Information GS &amp; Styrelse</a:t>
            </a:r>
          </a:p>
          <a:p>
            <a:pPr>
              <a:lnSpc>
                <a:spcPct val="90000"/>
              </a:lnSpc>
            </a:pPr>
            <a:r>
              <a:rPr lang="sv-SE" sz="1000" dirty="0">
                <a:solidFill>
                  <a:schemeClr val="tx2">
                    <a:lumMod val="60000"/>
                    <a:lumOff val="40000"/>
                  </a:schemeClr>
                </a:solidFill>
                <a:latin typeface="Century Gothic" panose="020B0502020202020204" pitchFamily="34" charset="0"/>
              </a:rPr>
              <a:t>	13:15-13:45 SSSF Hållbarhetsutveckling</a:t>
            </a:r>
          </a:p>
          <a:p>
            <a:pPr>
              <a:lnSpc>
                <a:spcPct val="90000"/>
              </a:lnSpc>
            </a:pPr>
            <a:r>
              <a:rPr lang="sv-SE" sz="1000" dirty="0">
                <a:solidFill>
                  <a:schemeClr val="tx2">
                    <a:lumMod val="60000"/>
                    <a:lumOff val="40000"/>
                  </a:schemeClr>
                </a:solidFill>
                <a:latin typeface="Century Gothic" panose="020B0502020202020204" pitchFamily="34" charset="0"/>
              </a:rPr>
              <a:t>	13:45-14:30 Fluorinformation</a:t>
            </a:r>
          </a:p>
          <a:p>
            <a:pPr>
              <a:lnSpc>
                <a:spcPct val="90000"/>
              </a:lnSpc>
            </a:pPr>
            <a:r>
              <a:rPr lang="sv-SE" sz="1000" dirty="0">
                <a:solidFill>
                  <a:schemeClr val="tx2">
                    <a:lumMod val="60000"/>
                    <a:lumOff val="40000"/>
                  </a:schemeClr>
                </a:solidFill>
                <a:latin typeface="Century Gothic" panose="020B0502020202020204" pitchFamily="34" charset="0"/>
              </a:rPr>
              <a:t>	14:15-15:00 Hemlig Gäst</a:t>
            </a:r>
          </a:p>
          <a:p>
            <a:pPr>
              <a:lnSpc>
                <a:spcPct val="90000"/>
              </a:lnSpc>
            </a:pPr>
            <a:r>
              <a:rPr lang="sv-SE" sz="1000" dirty="0">
                <a:solidFill>
                  <a:schemeClr val="tx2">
                    <a:lumMod val="60000"/>
                    <a:lumOff val="40000"/>
                  </a:schemeClr>
                </a:solidFill>
                <a:latin typeface="Century Gothic" panose="020B0502020202020204" pitchFamily="34" charset="0"/>
              </a:rPr>
              <a:t>	15:00-15:45 Luftgevär Ungdomsklasser</a:t>
            </a:r>
          </a:p>
          <a:p>
            <a:pPr>
              <a:lnSpc>
                <a:spcPct val="90000"/>
              </a:lnSpc>
            </a:pPr>
            <a:r>
              <a:rPr lang="sv-SE" sz="1000" dirty="0">
                <a:solidFill>
                  <a:schemeClr val="tx2">
                    <a:lumMod val="60000"/>
                    <a:lumOff val="40000"/>
                  </a:schemeClr>
                </a:solidFill>
                <a:latin typeface="Century Gothic" panose="020B0502020202020204" pitchFamily="34" charset="0"/>
              </a:rPr>
              <a:t>	15:45-16:00 Summering</a:t>
            </a:r>
          </a:p>
          <a:p>
            <a:pPr>
              <a:lnSpc>
                <a:spcPct val="90000"/>
              </a:lnSpc>
            </a:pPr>
            <a:r>
              <a:rPr lang="sv-SE" sz="1200" dirty="0">
                <a:solidFill>
                  <a:schemeClr val="tx2">
                    <a:lumMod val="60000"/>
                    <a:lumOff val="40000"/>
                  </a:schemeClr>
                </a:solidFill>
                <a:latin typeface="Century Gothic" panose="020B0502020202020204" pitchFamily="34" charset="0"/>
              </a:rPr>
              <a:t>16:00 		Avslut och Hemfärd</a:t>
            </a:r>
          </a:p>
        </p:txBody>
      </p:sp>
      <p:grpSp>
        <p:nvGrpSpPr>
          <p:cNvPr id="13" name="Gruppera">
            <a:extLst>
              <a:ext uri="{FF2B5EF4-FFF2-40B4-BE49-F238E27FC236}">
                <a16:creationId xmlns:a16="http://schemas.microsoft.com/office/drawing/2014/main" id="{42A07C9F-DDC7-B11B-706F-C59FF43C3478}"/>
              </a:ext>
            </a:extLst>
          </p:cNvPr>
          <p:cNvGrpSpPr/>
          <p:nvPr/>
        </p:nvGrpSpPr>
        <p:grpSpPr>
          <a:xfrm>
            <a:off x="10203559" y="153889"/>
            <a:ext cx="1731771" cy="270447"/>
            <a:chOff x="0" y="0"/>
            <a:chExt cx="1731771" cy="270446"/>
          </a:xfrm>
        </p:grpSpPr>
        <p:sp>
          <p:nvSpPr>
            <p:cNvPr id="14" name="Cirkel">
              <a:extLst>
                <a:ext uri="{FF2B5EF4-FFF2-40B4-BE49-F238E27FC236}">
                  <a16:creationId xmlns:a16="http://schemas.microsoft.com/office/drawing/2014/main" id="{B64AD742-6CD8-A99D-B5C6-AE9E43790414}"/>
                </a:ext>
              </a:extLst>
            </p:cNvPr>
            <p:cNvSpPr/>
            <p:nvPr/>
          </p:nvSpPr>
          <p:spPr>
            <a:xfrm>
              <a:off x="0" y="0"/>
              <a:ext cx="270406"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21" name="Cirkel">
              <a:extLst>
                <a:ext uri="{FF2B5EF4-FFF2-40B4-BE49-F238E27FC236}">
                  <a16:creationId xmlns:a16="http://schemas.microsoft.com/office/drawing/2014/main" id="{EA0DED24-C9B9-0908-8840-9620D2107237}"/>
                </a:ext>
              </a:extLst>
            </p:cNvPr>
            <p:cNvSpPr/>
            <p:nvPr/>
          </p:nvSpPr>
          <p:spPr>
            <a:xfrm>
              <a:off x="365341"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23" name="Cirkel">
              <a:extLst>
                <a:ext uri="{FF2B5EF4-FFF2-40B4-BE49-F238E27FC236}">
                  <a16:creationId xmlns:a16="http://schemas.microsoft.com/office/drawing/2014/main" id="{C12827A3-AF7D-120D-8AE2-DF9915E01C71}"/>
                </a:ext>
              </a:extLst>
            </p:cNvPr>
            <p:cNvSpPr/>
            <p:nvPr/>
          </p:nvSpPr>
          <p:spPr>
            <a:xfrm>
              <a:off x="730682"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25" name="Cirkel">
              <a:extLst>
                <a:ext uri="{FF2B5EF4-FFF2-40B4-BE49-F238E27FC236}">
                  <a16:creationId xmlns:a16="http://schemas.microsoft.com/office/drawing/2014/main" id="{693825C9-5D77-1D9B-21AF-97480489C64F}"/>
                </a:ext>
              </a:extLst>
            </p:cNvPr>
            <p:cNvSpPr/>
            <p:nvPr/>
          </p:nvSpPr>
          <p:spPr>
            <a:xfrm>
              <a:off x="1096022"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26" name="Cirkel">
              <a:extLst>
                <a:ext uri="{FF2B5EF4-FFF2-40B4-BE49-F238E27FC236}">
                  <a16:creationId xmlns:a16="http://schemas.microsoft.com/office/drawing/2014/main" id="{4281D0CB-37AF-A03B-CB59-5DAA9C27E334}"/>
                </a:ext>
              </a:extLst>
            </p:cNvPr>
            <p:cNvSpPr/>
            <p:nvPr/>
          </p:nvSpPr>
          <p:spPr>
            <a:xfrm>
              <a:off x="1461364"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grpSp>
      <p:sp>
        <p:nvSpPr>
          <p:cNvPr id="28" name="Ellips 3">
            <a:extLst>
              <a:ext uri="{FF2B5EF4-FFF2-40B4-BE49-F238E27FC236}">
                <a16:creationId xmlns:a16="http://schemas.microsoft.com/office/drawing/2014/main" id="{37963370-FEE8-06DC-64BE-F14880ECC1F5}"/>
              </a:ext>
            </a:extLst>
          </p:cNvPr>
          <p:cNvSpPr/>
          <p:nvPr/>
        </p:nvSpPr>
        <p:spPr>
          <a:xfrm>
            <a:off x="9759515" y="4389154"/>
            <a:ext cx="2349451" cy="2314957"/>
          </a:xfrm>
          <a:prstGeom prst="ellipse">
            <a:avLst/>
          </a:prstGeom>
          <a:noFill/>
          <a:ln w="19050" cap="flat" cmpd="sng" algn="ctr">
            <a:solidFill>
              <a:srgbClr val="FFC000"/>
            </a:solidFill>
            <a:prstDash val="solid"/>
          </a:ln>
          <a:effectLst/>
        </p:spPr>
        <p:txBody>
          <a:bodyPr rtlCol="0" anchor="ctr"/>
          <a:lstStyle/>
          <a:p>
            <a:pPr marL="0" marR="0" lvl="0" indent="0" algn="ctr" defTabSz="819150" eaLnBrk="1" fontAlgn="auto" latinLnBrk="0" hangingPunct="0">
              <a:lnSpc>
                <a:spcPct val="130000"/>
              </a:lnSpc>
              <a:spcBef>
                <a:spcPts val="2700"/>
              </a:spcBef>
              <a:spcAft>
                <a:spcPts val="0"/>
              </a:spcAft>
              <a:buClrTx/>
              <a:buSzTx/>
              <a:buFontTx/>
              <a:buNone/>
              <a:tabLst/>
              <a:defRPr/>
            </a:pPr>
            <a:r>
              <a:rPr kumimoji="0" lang="sv-SE" sz="2600" b="0" i="0" u="none" strike="noStrike" kern="0" cap="none" spc="0" normalizeH="0" baseline="0" noProof="0" dirty="0">
                <a:ln>
                  <a:noFill/>
                </a:ln>
                <a:solidFill>
                  <a:srgbClr val="F2BB01"/>
                </a:solidFill>
                <a:effectLst/>
                <a:uLnTx/>
                <a:uFillTx/>
                <a:latin typeface="NB International Pro Book"/>
                <a:sym typeface="NB International Pro Book"/>
              </a:rPr>
              <a:t>Visst </a:t>
            </a:r>
            <a:r>
              <a:rPr lang="sv-SE" sz="2600" kern="0" dirty="0">
                <a:solidFill>
                  <a:srgbClr val="F2BB01"/>
                </a:solidFill>
                <a:latin typeface="NB International Pro Book"/>
                <a:sym typeface="NB International Pro Book"/>
              </a:rPr>
              <a:t>Syns VI</a:t>
            </a:r>
            <a:br>
              <a:rPr lang="sv-SE" sz="2600" kern="0" dirty="0">
                <a:solidFill>
                  <a:srgbClr val="F2BB01"/>
                </a:solidFill>
                <a:latin typeface="NB International Pro Book"/>
                <a:sym typeface="NB International Pro Book"/>
              </a:rPr>
            </a:br>
            <a:r>
              <a:rPr lang="sv-SE" sz="2600" kern="0" dirty="0">
                <a:solidFill>
                  <a:srgbClr val="F2BB01"/>
                </a:solidFill>
                <a:latin typeface="NB International Pro Book"/>
                <a:sym typeface="NB International Pro Book"/>
              </a:rPr>
              <a:t>I Mora ?!!</a:t>
            </a:r>
            <a:endParaRPr kumimoji="0" lang="sv-SE" sz="2600" b="0" i="0" u="none" strike="noStrike" kern="0" cap="none" spc="0" normalizeH="0" baseline="0" noProof="0" dirty="0">
              <a:ln>
                <a:noFill/>
              </a:ln>
              <a:solidFill>
                <a:srgbClr val="F2BB01"/>
              </a:solidFill>
              <a:effectLst/>
              <a:uLnTx/>
              <a:uFillTx/>
              <a:latin typeface="NB International Pro Book"/>
              <a:sym typeface="NB International Pro Book"/>
            </a:endParaRPr>
          </a:p>
        </p:txBody>
      </p:sp>
      <p:grpSp>
        <p:nvGrpSpPr>
          <p:cNvPr id="30" name="Gruppera">
            <a:extLst>
              <a:ext uri="{FF2B5EF4-FFF2-40B4-BE49-F238E27FC236}">
                <a16:creationId xmlns:a16="http://schemas.microsoft.com/office/drawing/2014/main" id="{870374B6-EDA3-34E1-D18F-7A60F38D2EB2}"/>
              </a:ext>
            </a:extLst>
          </p:cNvPr>
          <p:cNvGrpSpPr/>
          <p:nvPr/>
        </p:nvGrpSpPr>
        <p:grpSpPr>
          <a:xfrm>
            <a:off x="4019087" y="153889"/>
            <a:ext cx="1731771" cy="270447"/>
            <a:chOff x="0" y="0"/>
            <a:chExt cx="1731771" cy="270446"/>
          </a:xfrm>
        </p:grpSpPr>
        <p:sp>
          <p:nvSpPr>
            <p:cNvPr id="32" name="Cirkel">
              <a:extLst>
                <a:ext uri="{FF2B5EF4-FFF2-40B4-BE49-F238E27FC236}">
                  <a16:creationId xmlns:a16="http://schemas.microsoft.com/office/drawing/2014/main" id="{24486551-F1AE-AB47-561F-37CBA84FAED0}"/>
                </a:ext>
              </a:extLst>
            </p:cNvPr>
            <p:cNvSpPr/>
            <p:nvPr/>
          </p:nvSpPr>
          <p:spPr>
            <a:xfrm>
              <a:off x="0" y="0"/>
              <a:ext cx="270406"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33" name="Cirkel">
              <a:extLst>
                <a:ext uri="{FF2B5EF4-FFF2-40B4-BE49-F238E27FC236}">
                  <a16:creationId xmlns:a16="http://schemas.microsoft.com/office/drawing/2014/main" id="{7473F612-F35E-5434-0518-794796FD05CD}"/>
                </a:ext>
              </a:extLst>
            </p:cNvPr>
            <p:cNvSpPr/>
            <p:nvPr/>
          </p:nvSpPr>
          <p:spPr>
            <a:xfrm>
              <a:off x="365341"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34" name="Cirkel">
              <a:extLst>
                <a:ext uri="{FF2B5EF4-FFF2-40B4-BE49-F238E27FC236}">
                  <a16:creationId xmlns:a16="http://schemas.microsoft.com/office/drawing/2014/main" id="{7D0E45A8-931E-CBAC-9BA5-159D7A1626D2}"/>
                </a:ext>
              </a:extLst>
            </p:cNvPr>
            <p:cNvSpPr/>
            <p:nvPr/>
          </p:nvSpPr>
          <p:spPr>
            <a:xfrm>
              <a:off x="730682"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35" name="Cirkel">
              <a:extLst>
                <a:ext uri="{FF2B5EF4-FFF2-40B4-BE49-F238E27FC236}">
                  <a16:creationId xmlns:a16="http://schemas.microsoft.com/office/drawing/2014/main" id="{9197CDA8-2A6C-D8E1-8E67-CDBC67ED88ED}"/>
                </a:ext>
              </a:extLst>
            </p:cNvPr>
            <p:cNvSpPr/>
            <p:nvPr/>
          </p:nvSpPr>
          <p:spPr>
            <a:xfrm>
              <a:off x="1096022"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sp>
          <p:nvSpPr>
            <p:cNvPr id="46" name="Cirkel">
              <a:extLst>
                <a:ext uri="{FF2B5EF4-FFF2-40B4-BE49-F238E27FC236}">
                  <a16:creationId xmlns:a16="http://schemas.microsoft.com/office/drawing/2014/main" id="{084374E9-74BB-3701-C763-377EA7C05B00}"/>
                </a:ext>
              </a:extLst>
            </p:cNvPr>
            <p:cNvSpPr/>
            <p:nvPr/>
          </p:nvSpPr>
          <p:spPr>
            <a:xfrm>
              <a:off x="1461364" y="0"/>
              <a:ext cx="270407" cy="270446"/>
            </a:xfrm>
            <a:prstGeom prst="ellipse">
              <a:avLst/>
            </a:prstGeom>
            <a:solidFill>
              <a:srgbClr val="F6DB50">
                <a:hueOff val="-226252"/>
                <a:lumOff val="4822"/>
              </a:srgbClr>
            </a:solidFill>
            <a:ln w="12700" cap="flat">
              <a:noFill/>
              <a:miter lim="400000"/>
            </a:ln>
            <a:effectLst/>
          </p:spPr>
          <p:txBody>
            <a:bodyPr wrap="square" lIns="50800" tIns="50800" rIns="50800" bIns="508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1pPr>
              <a:lvl2pPr marL="0" marR="0" indent="228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2pPr>
              <a:lvl3pPr marL="0" marR="0" indent="457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3pPr>
              <a:lvl4pPr marL="0" marR="0" indent="685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4pPr>
              <a:lvl5pPr marL="0" marR="0" indent="9144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5pPr>
              <a:lvl6pPr marL="0" marR="0" indent="11430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6pPr>
              <a:lvl7pPr marL="0" marR="0" indent="13716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7pPr>
              <a:lvl8pPr marL="0" marR="0" indent="16002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8pPr>
              <a:lvl9pPr marL="0" marR="0" indent="1828800" algn="l" defTabSz="819150" rtl="0" fontAlgn="auto" latinLnBrk="0" hangingPunct="0">
                <a:lnSpc>
                  <a:spcPct val="130000"/>
                </a:lnSpc>
                <a:spcBef>
                  <a:spcPts val="2700"/>
                </a:spcBef>
                <a:spcAft>
                  <a:spcPts val="0"/>
                </a:spcAft>
                <a:buClrTx/>
                <a:buSzTx/>
                <a:buFontTx/>
                <a:buNone/>
                <a:tabLst/>
                <a:defRPr kumimoji="0" sz="2600" b="0" i="0" u="none" strike="noStrike" cap="none" spc="0" normalizeH="0" baseline="0">
                  <a:ln>
                    <a:noFill/>
                  </a:ln>
                  <a:solidFill>
                    <a:srgbClr val="477BB1"/>
                  </a:solidFill>
                  <a:effectLst/>
                  <a:uFillTx/>
                  <a:latin typeface="+mn-lt"/>
                  <a:ea typeface="+mn-ea"/>
                  <a:cs typeface="+mn-cs"/>
                  <a:sym typeface="NB International Pro Book"/>
                </a:defRPr>
              </a:lvl9pPr>
            </a:lstStyle>
            <a:p>
              <a:pPr marL="0" marR="0" lvl="0" indent="0" algn="l" defTabSz="546100" rtl="0" eaLnBrk="1" fontAlgn="auto" latinLnBrk="0" hangingPunct="0">
                <a:lnSpc>
                  <a:spcPct val="100000"/>
                </a:lnSpc>
                <a:spcBef>
                  <a:spcPts val="0"/>
                </a:spcBef>
                <a:spcAft>
                  <a:spcPts val="0"/>
                </a:spcAft>
                <a:buClrTx/>
                <a:buSzTx/>
                <a:buFontTx/>
                <a:buNone/>
                <a:tabLst/>
                <a:defRPr sz="4800" spc="-96">
                  <a:solidFill>
                    <a:srgbClr val="545454"/>
                  </a:solidFill>
                  <a:latin typeface="+mj-lt"/>
                  <a:ea typeface="+mj-ea"/>
                  <a:cs typeface="+mj-cs"/>
                  <a:sym typeface="NB International Pro Bold"/>
                </a:defRPr>
              </a:pPr>
              <a:endParaRPr kumimoji="0" lang="sv-SE" sz="4800" b="0" i="0" u="none" strike="noStrike" kern="0" cap="none" spc="-96" normalizeH="0" baseline="0" noProof="0" dirty="0">
                <a:ln>
                  <a:noFill/>
                </a:ln>
                <a:solidFill>
                  <a:srgbClr val="545454"/>
                </a:solidFill>
                <a:effectLst/>
                <a:uLnTx/>
                <a:uFillTx/>
                <a:latin typeface="NB International Pro Bold"/>
                <a:sym typeface="NB International Pro Bold"/>
              </a:endParaRPr>
            </a:p>
          </p:txBody>
        </p:sp>
      </p:grpSp>
    </p:spTree>
    <p:extLst>
      <p:ext uri="{BB962C8B-B14F-4D97-AF65-F5344CB8AC3E}">
        <p14:creationId xmlns:p14="http://schemas.microsoft.com/office/powerpoint/2010/main" val="326530882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4775</TotalTime>
  <Words>273</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NB International Pro Bold</vt:lpstr>
      <vt:lpstr>NB International Pro Book</vt:lpstr>
      <vt:lpstr>Wingdings 3</vt:lpstr>
      <vt:lpstr>Slice</vt:lpstr>
      <vt:lpstr>Region GävleDala &amp; Region Väst bjuder in till Höstkonferens 13-14 Okt i Mora  Detta är första gången det hålls regionala rikstäckande konferenser inom skidskytteförbundet, och ska ses i skenet av att skidskytteförbundet är så framgångsrikt och växande och nu behöver utveckla bärkraftiga och hållbara regionala organisationer  Konferensen är kostnadsfri, subventionerad av SSSF och Hållbarhet är ett av ledorden inom SSSF, så samåkning bör ske och reseersättning utgår via regionsförbundet.  Vi bor I tvåbäddsrum, äter och konfererar på  Mora Hotell Strandgatan 12 792 30 Mora  Anmälan till: bjorn.bettner@gmail.com senast 8:e Sep Ange Namn, Förening och ev. Matallergier Frågor – Björn Bettner 076-28 27 719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GävleDala &amp; Region Väst bjuder in till Höstkonferens 13-14 Okt i Mora  Detta är första gången det hålls regionala rikstäckande konferenser inom skidskytteförbundet, och ska ses i skenet av att skidskytteförbundet är så framgångsrikt och växande och nu behöver utveckla bärkraftiga och hållbara regionala organisationer  Konferensen är kostnadsfri subventionerad av SSSF och Hållbarhet är ett av ledorden inom SSSF, så samåkning bör ske och reseersättning utgår via regionsförbundet.  Vi bor I tvåbäddsrum, äter och konfererar på  Mora Hotell Strandgatan 12 792 30 Mora  Anmälan till: bjorn.bettner@gmail.com Ange Namn, Förening och ev. Matallergier Frågor – Björn Bettner 076-28 27 719</dc:title>
  <dc:creator>Brandt, Anna-Karin</dc:creator>
  <cp:lastModifiedBy>Brandt, Anna-Karin</cp:lastModifiedBy>
  <cp:revision>2</cp:revision>
  <dcterms:created xsi:type="dcterms:W3CDTF">2023-08-23T06:09:03Z</dcterms:created>
  <dcterms:modified xsi:type="dcterms:W3CDTF">2023-08-26T13:44:13Z</dcterms:modified>
</cp:coreProperties>
</file>